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Helvetica Neue"/>
      <p:regular r:id="rId52"/>
      <p:bold r:id="rId53"/>
      <p:italic r:id="rId54"/>
      <p:boldItalic r:id="rId55"/>
    </p:embeddedFont>
    <p:embeddedFont>
      <p:font typeface="Montserrat ExtraBold"/>
      <p:bold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40FF24-A718-4E0D-9563-02F17A3D2994}">
  <a:tblStyle styleId="{C440FF24-A718-4E0D-9563-02F17A3D29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Mono-regular.fntdata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57" Type="http://schemas.openxmlformats.org/officeDocument/2006/relationships/font" Target="fonts/MontserratExtraBold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ExtraBold-bold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354380ce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354380ce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354380ce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354380ce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354380ced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354380ced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083dbd7a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083dbd7a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083dbd7a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083dbd7a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083dbd7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083dbd7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293c6bd52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293c6bd52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083dbd7a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083dbd7a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293388b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7293388b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29f9179d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29f9179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293c6bd5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293c6bd5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29f9179d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29f9179d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29f9179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29f9179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083dbd7a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083dbd7a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4571c8af7909ef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4571c8af7909ef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4a2ec8e5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4a2ec8e5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29be9bcc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29be9bcc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29f91ef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29f91ef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29f91eff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29f91eff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729be9bcc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729be9bcc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29f91ef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29f91ef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b9eff27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b9eff27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729f91ef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729f91ef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29f91ef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29f91ef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e083dbd7a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e083dbd7a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4a2ec8e5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e4a2ec8e5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4a2ec8e5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4a2ec8e5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29f9179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729f9179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29f91fe7b_4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29f91fe7b_4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29f9179dd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729f9179dd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083dbd7a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083dbd7a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4a2ec8e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4a2ec8e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07630452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07630452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4a2ec8e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e4a2ec8e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4a2ec8e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4a2ec8e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e083dbd7a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e083dbd7a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4a2ec8e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e4a2ec8e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e4a2ec8e5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e4a2ec8e5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bb9eff276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bb9eff276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083dbd7a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083dbd7a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083dbd7a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083dbd7a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083dbd7a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083dbd7a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083dbd7a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083dbd7a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293c6bd5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293c6bd5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chive.ics.uci.edu/dataset/352/online+retail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3017" l="0" r="0" t="31583"/>
          <a:stretch/>
        </p:blipFill>
        <p:spPr>
          <a:xfrm>
            <a:off x="-19500" y="1439401"/>
            <a:ext cx="9183002" cy="27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9450" y="1687650"/>
            <a:ext cx="9183000" cy="2002200"/>
          </a:xfrm>
          <a:prstGeom prst="rect">
            <a:avLst/>
          </a:prstGeom>
          <a:solidFill>
            <a:srgbClr val="0F52BA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5035650" y="452050"/>
            <a:ext cx="0" cy="751500"/>
          </a:xfrm>
          <a:prstGeom prst="straightConnector1">
            <a:avLst/>
          </a:prstGeom>
          <a:noFill/>
          <a:ln cap="flat" cmpd="sng" w="2857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5453375" y="452050"/>
            <a:ext cx="31986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1B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IYKRA</a:t>
            </a:r>
            <a:endParaRPr b="1" sz="1500">
              <a:solidFill>
                <a:srgbClr val="171B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1B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Fellowship Program</a:t>
            </a:r>
            <a:endParaRPr sz="1500">
              <a:solidFill>
                <a:srgbClr val="171B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33875" y="1835550"/>
            <a:ext cx="67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Automating Customer Lifetime Value Prediction with Machine Learning</a:t>
            </a:r>
            <a:endParaRPr b="1"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 Group 2</a:t>
            </a:r>
            <a:endParaRPr sz="25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31 May 2024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b="35760" l="0" r="0" t="37979"/>
          <a:stretch/>
        </p:blipFill>
        <p:spPr>
          <a:xfrm>
            <a:off x="1370500" y="577675"/>
            <a:ext cx="1904874" cy="5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875" y="673025"/>
            <a:ext cx="1117699" cy="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2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Architecture Design (Data Pipeline)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8" y="1311073"/>
            <a:ext cx="8053125" cy="304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3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3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394650" y="520300"/>
            <a:ext cx="7172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Architecture Design (Machine Learning Pipeline)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50" y="1595475"/>
            <a:ext cx="8165702" cy="21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Google Shape;170;p24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4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394650" y="520300"/>
            <a:ext cx="7172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Deployment (Astro Deployment)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25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5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Data Pipeline Cost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Free</a:t>
            </a:r>
            <a:endParaRPr/>
          </a:p>
        </p:txBody>
      </p:sp>
      <p:sp>
        <p:nvSpPr>
          <p:cNvPr id="185" name="Google Shape;18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Paid</a:t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-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GCP Cloud Storage</a:t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"/>
              <a:buChar char="-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GCP VM Instance</a:t>
            </a:r>
            <a:endParaRPr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86" name="Google Shape;186;p25"/>
          <p:cNvGraphicFramePr/>
          <p:nvPr/>
        </p:nvGraphicFramePr>
        <p:xfrm>
          <a:off x="394650" y="15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{C440FF24-A718-4E0D-9563-02F17A3D2994}</a:tableStyleId>
              </a:tblPr>
              <a:tblGrid>
                <a:gridCol w="1999950"/>
                <a:gridCol w="199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Warehouse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BigQuery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Orchestrator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Astronomer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Transformation Workflow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dbt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Governance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Soda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 Visualization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Looker Studio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19727" l="0" r="0" t="4572"/>
          <a:stretch/>
        </p:blipFill>
        <p:spPr>
          <a:xfrm>
            <a:off x="5386500" y="3142175"/>
            <a:ext cx="2596050" cy="14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698" y="1916625"/>
            <a:ext cx="2564050" cy="7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/>
        </p:nvSpPr>
        <p:spPr>
          <a:xfrm>
            <a:off x="1367550" y="1179625"/>
            <a:ext cx="2811000" cy="3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Online_Retail.xlsx</a:t>
            </a:r>
            <a:endParaRPr b="1" sz="13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Source: </a:t>
            </a:r>
            <a:r>
              <a:rPr lang="en" sz="11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UCI Machine Learning Repository</a:t>
            </a:r>
            <a:endParaRPr sz="11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is a transactional data set which contains all the transactions occurring between </a:t>
            </a:r>
            <a:r>
              <a:rPr b="1" lang="en" sz="13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01/12/2010</a:t>
            </a: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and </a:t>
            </a:r>
            <a:r>
              <a:rPr b="1" lang="en" sz="13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09/12/2011</a:t>
            </a: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for a UK-based and registered non-store online retail.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45.78 MB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541909 records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 columns: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data categorical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data continuous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data integer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Char char="-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data date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4" name="Google Shape;194;p26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6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Data Source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198" name="Google Shape;198;p26"/>
          <p:cNvGraphicFramePr/>
          <p:nvPr/>
        </p:nvGraphicFramePr>
        <p:xfrm>
          <a:off x="4572000" y="96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{C440FF24-A718-4E0D-9563-02F17A3D2994}</a:tableStyleId>
              </a:tblPr>
              <a:tblGrid>
                <a:gridCol w="916450"/>
                <a:gridCol w="33505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Column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Explanation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548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InvoiceNo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6-digit integral number uniquely assigned to each transaction. If this code starts with letter 'c', it indicates a cancellation.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417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StockCode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5-digit integral number uniquely assigned to each distinct product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Description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product name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Quantity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the quantities of each product (item) per transaction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InvoiceDate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the day and time when each transaction was generated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UnitPrice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product price per unit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CustomerID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 5-digit integral number uniquely assigned to each customer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  <a:tr h="326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Country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the name of the country where each customer resides</a:t>
                      </a:r>
                      <a:endParaRPr sz="1000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50" y="1304576"/>
            <a:ext cx="919800" cy="9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Ingestion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0" l="-28796" r="22141" t="0"/>
          <a:stretch/>
        </p:blipFill>
        <p:spPr>
          <a:xfrm>
            <a:off x="2753625" y="0"/>
            <a:ext cx="63903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5" name="Google Shape;215;p28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8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Ingestion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Orchestrating Flow (Batch Pipeline)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980600"/>
            <a:ext cx="8241900" cy="189367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0" l="-8480" r="8480" t="0"/>
          <a:stretch/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4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0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0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Ingestion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Transforming Data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5632317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Preprocessed Data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0" y="1189989"/>
            <a:ext cx="3546900" cy="669000"/>
          </a:xfrm>
          <a:prstGeom prst="homePlate">
            <a:avLst>
              <a:gd fmla="val 50000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Raw Data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2944204" y="1189775"/>
            <a:ext cx="3305700" cy="669000"/>
          </a:xfrm>
          <a:prstGeom prst="chevron">
            <a:avLst>
              <a:gd fmla="val 50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dbt</a:t>
            </a:r>
            <a:endParaRPr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311700" y="1945249"/>
            <a:ext cx="39999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Drop missing values in CustomerID.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Change CustomerID type from STRING to INT.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12345.00 → 12345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Extract InvoiceDate to add columns year, month, quarter, day of week, and week of year.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Change UnitPrice for each StockCode with mode.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30"/>
          <p:cNvSpPr txBox="1"/>
          <p:nvPr>
            <p:ph idx="2" type="body"/>
          </p:nvPr>
        </p:nvSpPr>
        <p:spPr>
          <a:xfrm>
            <a:off x="4832400" y="1945225"/>
            <a:ext cx="3999900" cy="26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 startAt="5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Calculate TotalPrice using Quantity * UnitPrice.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Quantity	UnitPrice	TotalPrice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2		2.5		5.0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AutoNum type="arabicPeriod" startAt="5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Calculate TotalOrders, TotalItems, TotalSales for each CustomerID.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31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1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Modeling Data Warehouse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25" y="1332063"/>
            <a:ext cx="7782554" cy="319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73772"/>
          <a:stretch/>
        </p:blipFill>
        <p:spPr>
          <a:xfrm>
            <a:off x="0" y="3527775"/>
            <a:ext cx="9144000" cy="1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6800" y="265572"/>
            <a:ext cx="786825" cy="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302950" y="700725"/>
            <a:ext cx="453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2500">
                <a:solidFill>
                  <a:srgbClr val="0023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Members</a:t>
            </a:r>
            <a:endParaRPr b="0" i="0" sz="2500" u="none" cap="none" strike="noStrike">
              <a:solidFill>
                <a:srgbClr val="00236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275" y="1957775"/>
            <a:ext cx="8819448" cy="17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32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2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Lineage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088" y="1167700"/>
            <a:ext cx="7263814" cy="321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33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3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Warehouse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Data Warehouse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50" y="1167700"/>
            <a:ext cx="8165699" cy="3545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 b="823" l="0" r="8617" t="32775"/>
          <a:stretch/>
        </p:blipFill>
        <p:spPr>
          <a:xfrm>
            <a:off x="4429550" y="0"/>
            <a:ext cx="47144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Customer Lifetime Value (CLV) is the monetary value that represents </a:t>
            </a: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amount of income or profit a customer will provide to the company during the relationship period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The comparison between obtaining long-term and short-term clients is illustrated by CLV. The most crucial inquiries regarding sales for any business may be answered with the aid of customer lifetime value, or CLV: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Char char="-"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Identify </a:t>
            </a: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most profitable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customers?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Char char="-"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can a company offer the best product and make the most money?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Char char="-"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</a:t>
            </a: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segment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profitable customers?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8" name="Google Shape;288;p35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35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Introduction of Customer Lifetime Value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Take a dataset of customer purchases and divide it into pre- and post- threshold periods; the first 9 months and the 3 last months.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Calculate the R, F, M features in the pre-threshold period, and calculate the Monetary or value in the post-threshold period.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Train a machine learning algorithm on the pre-threshold features, and use it to make predictions about the post-threshold Monetary Value.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98" name="Google Shape;298;p36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6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Steps of CLV Modeling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451050" y="4581300"/>
            <a:ext cx="8204100" cy="1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https://towardsdatascience.com/from-probabilistic-to-predictive-methods-for-mastering-customer-lifetime-value-72f090ebcde2</a:t>
            </a:r>
            <a:endParaRPr sz="6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r>
              <a:t/>
            </a:r>
            <a:endParaRPr>
              <a:solidFill>
                <a:srgbClr val="05192D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09" name="Google Shape;309;p37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37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Customer Lifetime Value Prediction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489150" y="1821473"/>
            <a:ext cx="5981700" cy="225626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 txBox="1"/>
          <p:nvPr/>
        </p:nvSpPr>
        <p:spPr>
          <a:xfrm>
            <a:off x="489150" y="1012975"/>
            <a:ext cx="61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838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">
                <a:solidFill>
                  <a:srgbClr val="383838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here is the  general formula for calculating the </a:t>
            </a:r>
            <a:r>
              <a:rPr i="1" lang="en">
                <a:solidFill>
                  <a:srgbClr val="383838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Customer Lifetime Value: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4A6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21" name="Google Shape;321;p38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8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Customer Lifetime Value and RFM?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790675" y="1237075"/>
            <a:ext cx="3126600" cy="3072900"/>
          </a:xfrm>
          <a:prstGeom prst="roundRect">
            <a:avLst>
              <a:gd fmla="val 954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4A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RFM analysis is a customer segmentation technique that evaluates which customers are most and least valuable to a company, based on recency, frequency and monetary value.</a:t>
            </a:r>
            <a:endParaRPr sz="1350">
              <a:solidFill>
                <a:srgbClr val="004A6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4A6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4A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next step is to link a description and marketing actions to each segment to improve your relationship with all the customers within the clusters.</a:t>
            </a:r>
            <a:endParaRPr sz="1350">
              <a:solidFill>
                <a:srgbClr val="004A6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5226725" y="1237075"/>
            <a:ext cx="3126600" cy="3072900"/>
          </a:xfrm>
          <a:prstGeom prst="roundRect">
            <a:avLst>
              <a:gd fmla="val 106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4A6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By segmenting your customers with RFM, you can also each group individually and determine which set of customers has the highest Customer Lifetime Value (CLV), as we will explain further.</a:t>
            </a:r>
            <a:endParaRPr sz="1350">
              <a:solidFill>
                <a:srgbClr val="004A6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4199525" y="2503025"/>
            <a:ext cx="674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4A6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34" name="Google Shape;334;p39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9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8" name="Google Shape;3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124" y="1237073"/>
            <a:ext cx="5381745" cy="30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r>
              <a:t/>
            </a:r>
            <a:endParaRPr>
              <a:solidFill>
                <a:srgbClr val="05192D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45" name="Google Shape;345;p40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" name="Google Shape;346;p40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Customer Lifetime Value Prediction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00" y="1427925"/>
            <a:ext cx="2283225" cy="20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600" y="1427915"/>
            <a:ext cx="5883899" cy="228223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r>
              <a:t/>
            </a:r>
            <a:endParaRPr>
              <a:solidFill>
                <a:srgbClr val="05192D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7" name="Google Shape;357;p41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1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RFM Score on Top 5 Data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1" name="Google Shape;36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50" y="1686886"/>
            <a:ext cx="8357475" cy="17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741" y="3611357"/>
            <a:ext cx="2395948" cy="134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727" y="1897700"/>
            <a:ext cx="2395965" cy="1597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741" y="184075"/>
            <a:ext cx="2395935" cy="1597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7474825" y="0"/>
            <a:ext cx="1697700" cy="5067300"/>
          </a:xfrm>
          <a:prstGeom prst="rect">
            <a:avLst/>
          </a:prstGeom>
          <a:solidFill>
            <a:srgbClr val="0F52BA">
              <a:alpha val="5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333875" y="385325"/>
            <a:ext cx="4543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Table of Content</a:t>
            </a:r>
            <a:endParaRPr b="1" sz="37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333875" y="113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{C440FF24-A718-4E0D-9563-02F17A3D2994}</a:tableStyleId>
              </a:tblPr>
              <a:tblGrid>
                <a:gridCol w="5292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Project Objective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Proposed Architecture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Data Ingestion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Data Quality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Analytics &amp; Reporting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Conclusion and Improvement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Reproducibility</a:t>
                      </a:r>
                      <a:endParaRPr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3" name="Google Shape;83;p15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 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None/>
            </a:pPr>
            <a:r>
              <a:t/>
            </a:r>
            <a:endParaRPr>
              <a:solidFill>
                <a:srgbClr val="05192D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68" name="Google Shape;368;p42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2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Customer Lifetime Value Prediction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46" y="1135751"/>
            <a:ext cx="7520128" cy="31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Google Shape;378;p43"/>
          <p:cNvGraphicFramePr/>
          <p:nvPr/>
        </p:nvGraphicFramePr>
        <p:xfrm>
          <a:off x="1390700" y="116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{C440FF24-A718-4E0D-9563-02F17A3D2994}</a:tableStyleId>
              </a:tblPr>
              <a:tblGrid>
                <a:gridCol w="1380775"/>
                <a:gridCol w="1152975"/>
                <a:gridCol w="965425"/>
                <a:gridCol w="1166400"/>
                <a:gridCol w="1166400"/>
                <a:gridCol w="1166400"/>
              </a:tblGrid>
              <a:tr h="27372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Model</a:t>
                      </a:r>
                      <a:endParaRPr sz="800"/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Accuracy</a:t>
                      </a:r>
                      <a:endParaRPr sz="800"/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Evaluation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2737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Precision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Recall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f1-score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support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XGBoost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training set: 0.97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test set: 0.89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0.94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0.65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0.60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0:        0.94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1:        0.62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2:        0.75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0.94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 0.64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</a:t>
                      </a:r>
                      <a:r>
                        <a:rPr lang="en" sz="800">
                          <a:solidFill>
                            <a:schemeClr val="dk1"/>
                          </a:solidFill>
                        </a:rPr>
                        <a:t>0.67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0:        494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/>
                        <a:t>1 :       90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8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K-Nearest Neighbors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Train set: 0.894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 set: 0.865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</a:t>
                      </a:r>
                      <a:r>
                        <a:rPr lang="en" sz="800"/>
                        <a:t>0.91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</a:t>
                      </a:r>
                      <a:r>
                        <a:rPr lang="en" sz="800"/>
                        <a:t>0.57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0.62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0:        </a:t>
                      </a:r>
                      <a:r>
                        <a:rPr lang="en" sz="800"/>
                        <a:t>0.95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1:        </a:t>
                      </a:r>
                      <a:r>
                        <a:rPr lang="en" sz="800"/>
                        <a:t>0.43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2:        </a:t>
                      </a:r>
                      <a:r>
                        <a:rPr lang="en" sz="800"/>
                        <a:t>0.62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</a:t>
                      </a:r>
                      <a:r>
                        <a:rPr lang="en" sz="800"/>
                        <a:t>0.93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 </a:t>
                      </a:r>
                      <a:r>
                        <a:rPr lang="en" sz="800"/>
                        <a:t>0.49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</a:t>
                      </a:r>
                      <a:r>
                        <a:rPr lang="en" sz="800"/>
                        <a:t>0.62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494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 :       90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Logistic Regression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Train set: 0.859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 set: 0.863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0.89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0.58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1.00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0:        0.97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1:        0.34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2:        0.38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0.93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 0.43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0.55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494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 :       90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Random Forest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Train set: 1.0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 set: 0.883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0.93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0.64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0.55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0:        0.95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1:        0.53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2:        0.75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0.94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 0.58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0.63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494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 :       90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Gradient Boosting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Train set: 0.959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Test set: 0.902</a:t>
                      </a:r>
                      <a:endParaRPr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0.94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0.70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0.70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0:        0.95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1:        0.62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2:        0.88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0.95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1:        0.66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0.78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0:        494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 :       90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2:        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79" name="Google Shape;379;p43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3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Model &amp; Evaluation Machine Learning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43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3" name="Google Shape;38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Reporting &amp; Analytics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3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44"/>
          <p:cNvPicPr preferRelativeResize="0"/>
          <p:nvPr/>
        </p:nvPicPr>
        <p:blipFill rotWithShape="1">
          <a:blip r:embed="rId4">
            <a:alphaModFix/>
          </a:blip>
          <a:srcRect b="3121" l="33655" r="5998" t="3131"/>
          <a:stretch/>
        </p:blipFill>
        <p:spPr>
          <a:xfrm>
            <a:off x="4543800" y="0"/>
            <a:ext cx="46002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98" name="Google Shape;398;p45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5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Reporting &amp; Analytics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45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RFM Segmentation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45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5"/>
          <p:cNvSpPr txBox="1"/>
          <p:nvPr>
            <p:ph idx="1" type="body"/>
          </p:nvPr>
        </p:nvSpPr>
        <p:spPr>
          <a:xfrm>
            <a:off x="311700" y="1167700"/>
            <a:ext cx="2808000" cy="3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AutoNum type="arabicPeriod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Customers are segmented into 11 categories based on the R, F, and M score.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AutoNum type="arabicPeriod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Each RFM score was clustered based on Quartile function using 5 quartiles.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AutoNum type="arabicPeriod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R, the higher the cluster the longer customer didn’t create any order. And for F and M, the higher the cluster, the better the value.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115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AutoNum type="arabicPeriod"/>
            </a:pPr>
            <a:r>
              <a:rPr lang="en" sz="13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Based on the Monetary (Revenue) itself, customers also segmented into Low/Mid/High value.</a:t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775" y="1015738"/>
            <a:ext cx="5568300" cy="197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600" y="2993296"/>
            <a:ext cx="3708650" cy="18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11" name="Google Shape;411;p46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46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Reporting &amp; Analytics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CLV Prediction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5" name="Google Shape;4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46"/>
          <p:cNvSpPr txBox="1"/>
          <p:nvPr>
            <p:ph idx="1" type="body"/>
          </p:nvPr>
        </p:nvSpPr>
        <p:spPr>
          <a:xfrm>
            <a:off x="311700" y="1167700"/>
            <a:ext cx="2808000" cy="3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Helvetica Neue Light"/>
              <a:buAutoNum type="arabicPeriod"/>
            </a:pPr>
            <a:r>
              <a:t/>
            </a:r>
            <a:endParaRPr sz="13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47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7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Sales Dashboard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47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4" name="Google Shape;42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 rotWithShape="1">
          <a:blip r:embed="rId3">
            <a:alphaModFix/>
          </a:blip>
          <a:srcRect b="655" l="1050" r="814" t="0"/>
          <a:stretch/>
        </p:blipFill>
        <p:spPr>
          <a:xfrm>
            <a:off x="2203275" y="1059600"/>
            <a:ext cx="4748426" cy="36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7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Current CLV Dashboard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47"/>
          <p:cNvSpPr txBox="1"/>
          <p:nvPr/>
        </p:nvSpPr>
        <p:spPr>
          <a:xfrm>
            <a:off x="7172000" y="4459725"/>
            <a:ext cx="1344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*will be improved</a:t>
            </a:r>
            <a:endParaRPr sz="8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48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8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Reporting &amp; Analytics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223475" y="4687150"/>
            <a:ext cx="81657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 											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621625" y="575250"/>
            <a:ext cx="7322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436" name="Google Shape;43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Mockup</a:t>
            </a: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Dashboard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Google Shape;4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64" y="1082900"/>
            <a:ext cx="5965661" cy="36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49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49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223475" y="4786150"/>
            <a:ext cx="80757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										*Ilustrasi Sementara			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621625" y="575250"/>
            <a:ext cx="73221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25" y="677450"/>
            <a:ext cx="5892349" cy="40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/>
          <p:nvPr/>
        </p:nvSpPr>
        <p:spPr>
          <a:xfrm>
            <a:off x="4566225" y="0"/>
            <a:ext cx="4606200" cy="5143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Any representative picture</a:t>
            </a:r>
            <a:endParaRPr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50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&amp; Improvement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3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63" name="Google Shape;463;p51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51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&amp; Improvement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5" name="Google Shape;465;p51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CLV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6" name="Google Shape;466;p51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7" name="Google Shape;46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1631" l="0" r="2818" t="1853"/>
          <a:stretch/>
        </p:blipFill>
        <p:spPr>
          <a:xfrm>
            <a:off x="1373950" y="0"/>
            <a:ext cx="77700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2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73" name="Google Shape;473;p52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52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&amp; Improvement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5" name="Google Shape;475;p52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Reporting Dashboard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7" name="Google Shape;47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83" name="Google Shape;483;p53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53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 &amp; Improvement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Analytics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53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7" name="Google Shape;48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/>
          <p:nvPr/>
        </p:nvSpPr>
        <p:spPr>
          <a:xfrm>
            <a:off x="4566225" y="0"/>
            <a:ext cx="4606200" cy="5143500"/>
          </a:xfrm>
          <a:prstGeom prst="rect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Any representative picture</a:t>
            </a:r>
            <a:endParaRPr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Reproducibility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 rotWithShape="1">
          <a:blip r:embed="rId3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02" name="Google Shape;502;p55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55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55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Conclusion and Improvement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6" name="Google Shape;50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6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512" name="Google Shape;512;p56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56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Business Improvement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56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6" name="Google Shape;5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/>
          <p:nvPr/>
        </p:nvSpPr>
        <p:spPr>
          <a:xfrm>
            <a:off x="-19450" y="1687650"/>
            <a:ext cx="9144000" cy="20022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7"/>
          <p:cNvSpPr txBox="1"/>
          <p:nvPr/>
        </p:nvSpPr>
        <p:spPr>
          <a:xfrm>
            <a:off x="333875" y="2192100"/>
            <a:ext cx="73689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 you can insert quotes :D</a:t>
            </a:r>
            <a:endParaRPr b="1">
              <a:highlight>
                <a:srgbClr val="FFFF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Google Shape;523;p57"/>
          <p:cNvPicPr preferRelativeResize="0"/>
          <p:nvPr/>
        </p:nvPicPr>
        <p:blipFill rotWithShape="1">
          <a:blip r:embed="rId3">
            <a:alphaModFix/>
          </a:blip>
          <a:srcRect b="35760" l="0" r="0" t="37979"/>
          <a:stretch/>
        </p:blipFill>
        <p:spPr>
          <a:xfrm>
            <a:off x="1370500" y="577675"/>
            <a:ext cx="1904874" cy="5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75" y="673025"/>
            <a:ext cx="1117699" cy="3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451050" y="1167700"/>
            <a:ext cx="41208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There’s a Pareto 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principle that comes from an Italian economist saying that for many outcomes, roughly 80% of consequences comes from 20% of causes. Similarly, </a:t>
            </a: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80% of companies business comes from 20% customers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That’s why companies need to identify those top-valued customers and maintain the relationship with them to ensure continues revenue. In order to maintain a long-term relationship with customers, company need to schedule loyalty schemes such as the discount, offers, coupons, bonus point, gifts, etc.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Customer Lifetime Value (CLTV) helps business identify the high-potential customers. By analyzing past customer behaviour and 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revenue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CLTV can predicts the total value a customer can bring over time. This allow companies to prioritize efforts toward attracting and retaining customers with the greatest future profit potential.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Business Understanding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451050" y="1167700"/>
            <a:ext cx="34920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current customer management approach at the bank lacks a systematic and data-driven method to assess customer lifetime value (CLTV). This results in: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Char char="-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Inefficient resource allocation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Marketing efforts and resources may not be directed towards the most valuable customers.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Char char="-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Limited customer segmentation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Existing segmentation strategies might not fully capture the potential future value of different customer groups.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Char char="-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Reactive approach to customer churn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The bank may not be proactively identifying and addressing the needs of customers at risk of churning.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9" name="Google Shape;109;p18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420050" y="1306200"/>
            <a:ext cx="41211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Develop and implement an </a:t>
            </a: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machine learning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system for predicting </a:t>
            </a: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lifetime value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(CLV) at the bank from a historical transaction data.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512900" y="658800"/>
            <a:ext cx="16137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699975" y="911700"/>
            <a:ext cx="720000" cy="14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451050" y="1167700"/>
            <a:ext cx="8241900" cy="30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 Customer Lifetime Value (CLV):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Develop a machine learning model that can predict the future value a customer will bring to the bank over their entire relationship.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Helvetica Neue Light"/>
              <a:buAutoNum type="arabicPeriod"/>
            </a:pPr>
            <a:r>
              <a:rPr b="1" lang="en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 the Prediction Process:</a:t>
            </a: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Create an end-to-end automated pipeline that handles data collection, preprocessing, model training, and prediction.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2" name="Google Shape;122;p19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9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Objective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17424" r="22389" t="0"/>
          <a:stretch/>
        </p:blipFill>
        <p:spPr>
          <a:xfrm>
            <a:off x="4499600" y="0"/>
            <a:ext cx="46443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0" y="0"/>
            <a:ext cx="45438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495000" y="2285550"/>
            <a:ext cx="404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3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33366" l="0" r="0" t="30184"/>
          <a:stretch/>
        </p:blipFill>
        <p:spPr>
          <a:xfrm>
            <a:off x="264950" y="301925"/>
            <a:ext cx="2006675" cy="73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21"/>
          <p:cNvCxnSpPr/>
          <p:nvPr/>
        </p:nvCxnSpPr>
        <p:spPr>
          <a:xfrm>
            <a:off x="489150" y="450925"/>
            <a:ext cx="8165700" cy="0"/>
          </a:xfrm>
          <a:prstGeom prst="straightConnector1">
            <a:avLst/>
          </a:prstGeom>
          <a:noFill/>
          <a:ln cap="flat" cmpd="sng" w="19050">
            <a:solidFill>
              <a:srgbClr val="171B1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1"/>
          <p:cNvSpPr/>
          <p:nvPr/>
        </p:nvSpPr>
        <p:spPr>
          <a:xfrm>
            <a:off x="489150" y="201925"/>
            <a:ext cx="2635500" cy="249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 Architecture</a:t>
            </a:r>
            <a:endParaRPr sz="1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94650" y="520300"/>
            <a:ext cx="5883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Architecture Design (Full Stack)</a:t>
            </a:r>
            <a:endParaRPr sz="2200">
              <a:solidFill>
                <a:srgbClr val="3367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223475" y="4687150"/>
            <a:ext cx="3298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71B1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Proprietary of IYKRA - Data Fellowship</a:t>
            </a:r>
            <a:endParaRPr sz="1000">
              <a:solidFill>
                <a:srgbClr val="171B1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75" y="1142550"/>
            <a:ext cx="5780276" cy="34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